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5" r:id="rId2"/>
    <p:sldId id="399" r:id="rId3"/>
    <p:sldId id="400" r:id="rId4"/>
    <p:sldId id="440" r:id="rId5"/>
    <p:sldId id="441" r:id="rId6"/>
    <p:sldId id="442" r:id="rId7"/>
    <p:sldId id="443" r:id="rId8"/>
    <p:sldId id="444" r:id="rId9"/>
    <p:sldId id="445" r:id="rId10"/>
    <p:sldId id="446" r:id="rId11"/>
    <p:sldId id="409" r:id="rId12"/>
    <p:sldId id="416" r:id="rId13"/>
    <p:sldId id="447" r:id="rId14"/>
    <p:sldId id="448" r:id="rId15"/>
    <p:sldId id="449" r:id="rId16"/>
    <p:sldId id="450" r:id="rId17"/>
    <p:sldId id="464" r:id="rId18"/>
    <p:sldId id="451" r:id="rId19"/>
    <p:sldId id="452" r:id="rId20"/>
    <p:sldId id="453" r:id="rId21"/>
    <p:sldId id="454" r:id="rId22"/>
    <p:sldId id="455" r:id="rId23"/>
    <p:sldId id="456" r:id="rId24"/>
    <p:sldId id="457" r:id="rId25"/>
    <p:sldId id="458" r:id="rId26"/>
    <p:sldId id="459" r:id="rId27"/>
    <p:sldId id="460" r:id="rId28"/>
    <p:sldId id="461" r:id="rId29"/>
    <p:sldId id="462" r:id="rId30"/>
    <p:sldId id="463" r:id="rId31"/>
    <p:sldId id="352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003399"/>
    <a:srgbClr val="3B80F1"/>
    <a:srgbClr val="0066FF"/>
    <a:srgbClr val="FF3300"/>
    <a:srgbClr val="FFFEF9"/>
    <a:srgbClr val="69A4D9"/>
    <a:srgbClr val="0033CC"/>
    <a:srgbClr val="3333FF"/>
    <a:srgbClr val="0048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4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47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132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61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050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84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70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248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068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26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894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740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DE2AC-6D69-4A93-AD80-3C96CA1EDEB0}" type="datetimeFigureOut">
              <a:rPr lang="zh-CN" altLang="en-US" smtClean="0"/>
              <a:t>19/10/12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4F787-AFD5-49BB-ADBC-D9F990D8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205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章  操作系统服务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642688" y="1066862"/>
            <a:ext cx="71656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本章重点学习商用</a:t>
            </a:r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提供的其它服务。主要有：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14653" y="1856086"/>
            <a:ext cx="543697" cy="543697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386501" y="2590507"/>
            <a:ext cx="543697" cy="543697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658349" y="3341731"/>
            <a:ext cx="543697" cy="543697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930197" y="1842298"/>
            <a:ext cx="1723549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20000"/>
              </a:lnSpc>
              <a:defRPr/>
            </a:pP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任务内通信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1658349" y="2399783"/>
            <a:ext cx="3902192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947945" y="3134204"/>
            <a:ext cx="3902192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2202045" y="3885428"/>
            <a:ext cx="3902192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2202045" y="2589812"/>
            <a:ext cx="1415772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20000"/>
              </a:lnSpc>
              <a:defRPr/>
            </a:pP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定时服务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473893" y="3322297"/>
            <a:ext cx="1415772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20000"/>
              </a:lnSpc>
              <a:defRPr/>
            </a:pP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存储管理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99591" y="1897101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471439" y="2631522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743287" y="3382746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916265" y="4112388"/>
            <a:ext cx="543697" cy="543697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2459961" y="4656085"/>
            <a:ext cx="3902192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2731809" y="4092954"/>
            <a:ext cx="800219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20000"/>
              </a:lnSpc>
              <a:defRPr/>
            </a:pP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001203" y="415340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202044" y="4900973"/>
            <a:ext cx="543697" cy="543697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2745740" y="5444670"/>
            <a:ext cx="4359698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3017588" y="4881539"/>
            <a:ext cx="4087850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20000"/>
              </a:lnSpc>
              <a:defRPr/>
            </a:pP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中断程序和</a:t>
            </a:r>
            <a:r>
              <a:rPr lang="en-US" altLang="zh-CN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之间的交互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286982" y="4941988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996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2250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7.1.5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0824383" cy="4763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、选用原则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没有统一的原则。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需要在自由度、速度、存储空间和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的函数中必须禁止中断的时间长度等主要因素之间做出权衡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endParaRPr lang="en-US" altLang="zh-CN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、缺陷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）许多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不限制任务可以读、写任何给定的队列、信箱和管道的权利。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不能保证读取数据的任务能够正确地解释数据。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）队列、管道和信箱的空间已满对嵌入式软件来说是一种灾难。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）通过队列、管道和信箱在任务间传递指针可能会创建共享数据。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552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pic>
        <p:nvPicPr>
          <p:cNvPr id="7" name="Picture 2" descr="t07-0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95523" y="848497"/>
            <a:ext cx="4246563" cy="5926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/>
        </p:nvSpPr>
        <p:spPr>
          <a:xfrm>
            <a:off x="642688" y="1066862"/>
            <a:ext cx="2250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7.1.5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3475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523323" y="2530657"/>
            <a:ext cx="4160785" cy="2148435"/>
          </a:xfrm>
          <a:prstGeom prst="rect">
            <a:avLst/>
          </a:prstGeom>
          <a:solidFill>
            <a:srgbClr val="009999">
              <a:alpha val="69804"/>
            </a:srgbClr>
          </a:solidFill>
          <a:ln w="127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有什么需求？</a:t>
            </a:r>
          </a:p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大多数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嵌入式系统需要跟踪时间路径。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91883" y="2530658"/>
            <a:ext cx="4160785" cy="2148434"/>
          </a:xfrm>
          <a:prstGeom prst="rect">
            <a:avLst/>
          </a:prstGeom>
          <a:solidFill>
            <a:schemeClr val="accent1">
              <a:lumMod val="75000"/>
              <a:alpha val="69804"/>
            </a:schemeClr>
          </a:solidFill>
          <a:ln>
            <a:solidFill>
              <a:srgbClr val="00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/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</a:p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任务延迟，即在一段时间内阻塞该任务。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924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3870668" y="880290"/>
            <a:ext cx="4343400" cy="5883275"/>
            <a:chOff x="814" y="321"/>
            <a:chExt cx="2736" cy="3706"/>
          </a:xfrm>
        </p:grpSpPr>
        <p:pic>
          <p:nvPicPr>
            <p:cNvPr id="7" name="Picture 3" descr="t07-05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21" y="321"/>
              <a:ext cx="2729" cy="27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" name="Picture 2" descr="t07-05(2)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814" y="2779"/>
              <a:ext cx="2725" cy="12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9" name="Line 5"/>
          <p:cNvSpPr>
            <a:spLocks noChangeShapeType="1"/>
          </p:cNvSpPr>
          <p:nvPr/>
        </p:nvSpPr>
        <p:spPr bwMode="auto">
          <a:xfrm flipH="1">
            <a:off x="6540843" y="1299390"/>
            <a:ext cx="261938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6875806" y="1081902"/>
            <a:ext cx="2279650" cy="366713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存放电话号码的队列</a:t>
            </a:r>
          </a:p>
        </p:txBody>
      </p:sp>
    </p:spTree>
    <p:extLst>
      <p:ext uri="{BB962C8B-B14F-4D97-AF65-F5344CB8AC3E}">
        <p14:creationId xmlns:p14="http://schemas.microsoft.com/office/powerpoint/2010/main" val="2576257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7.2.1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 题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0824383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taskDelay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函数产生的延迟有多精确？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通过设立一个单独的硬件定时器来产生周期性中断（本例中每毫秒发一个中断）。所有的定时器都基于这个中断发生器。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4" descr="t07-0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69443" y="3548857"/>
            <a:ext cx="7472362" cy="267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6066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7.2.1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 题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0824383" cy="4733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如何知道在特定的硬件上该怎么启动硬件定时器？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微处理器带有定时器，软件工程师可以在编程时使用该定时器。如果是非标准的硬件定时器，则需为定时器写专门的定时驱动程序和中断程序。但大多数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制造商都会提供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板级支持包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，它包含有常见的硬件驱动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en-US" altLang="zh-CN" sz="2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、系统定时脉冲的长度一般是多少？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确定的值。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短，则？？？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受什么限制？？？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59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7.2.1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 题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0824383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、如果系统需要非常精确的计时，该怎么办？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：系统定时脉冲长度定义短一些。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：为那些需要特别精确的定时使用专门的定时器。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182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定时器函数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28664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7.2.2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其它定时服务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0824383" cy="153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包括哪些？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请阅读</a:t>
            </a:r>
            <a:r>
              <a:rPr lang="en-US" altLang="zh-CN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P.121-124</a:t>
            </a:r>
            <a:r>
              <a:rPr lang="zh-CN" altLang="en-US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5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 件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427719"/>
            <a:ext cx="10824383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、什么是事件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是一个布尔量，任务可以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事件，其它任务可以等待在事件上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：无线条形码扫描仪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、事件的一些标准特征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允许有多个任务阻塞在同一事件上，当事件发生时，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不再阻塞等待在其上的所有任务，让它们都处在就绪状态，并按照优先级顺序运行这些任务。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一般有一组事件。一个任务可以等待在一组事件上。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当事件发生，等在其上的任务被释放时，不同的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重新设置事件值的方法不同。</a:t>
            </a:r>
          </a:p>
          <a:p>
            <a:pPr>
              <a:lnSpc>
                <a:spcPct val="120000"/>
              </a:lnSpc>
              <a:buFontTx/>
              <a:buChar char="•"/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阅读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P.124-126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，图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7-8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所示的范例和图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7-9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对事件函数的分析。</a:t>
            </a:r>
          </a:p>
          <a:p>
            <a:pPr>
              <a:lnSpc>
                <a:spcPct val="120000"/>
              </a:lnSpc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670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 件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427719"/>
            <a:ext cx="10824383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、任务间通信方法的简略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比较</a:t>
            </a:r>
            <a:endParaRPr lang="en-US" altLang="zh-CN" sz="2000" b="1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信号量是最快和最简捷的方法，但它仅能传递一个位的信息。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事件的优势在于一个任务可以等待在多个事件上，有些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中使用事件比使用信号量方便，但事件比信号量复杂些，且需要占用更多的处理时间。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队列（信箱、管道）允许在任务间传递大量信息，比事件更加灵活。缺点是（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）在队列中写入或读出信息，都将消耗更多的处理器时间；（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）增加了在代码中引入错误的机会。</a:t>
            </a:r>
          </a:p>
          <a:p>
            <a:pPr>
              <a:lnSpc>
                <a:spcPct val="120000"/>
              </a:lnSpc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759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642688" y="1716213"/>
            <a:ext cx="10832620" cy="3268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FontTx/>
              <a:buChar char="•"/>
            </a:pPr>
            <a:r>
              <a:rPr lang="en-US" altLang="zh-CN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有什么需求？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任务之间为完成一个统一的功能，必须能够互相通信以协调工作和交换数据。</a:t>
            </a:r>
          </a:p>
          <a:p>
            <a:pPr>
              <a:lnSpc>
                <a:spcPct val="120000"/>
              </a:lnSpc>
            </a:pPr>
            <a:endParaRPr lang="zh-CN" altLang="en-US" sz="2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学到了什么？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用共享数据和信号量来实现任务间的通信。</a:t>
            </a:r>
          </a:p>
          <a:p>
            <a:pPr>
              <a:lnSpc>
                <a:spcPct val="120000"/>
              </a:lnSpc>
            </a:pPr>
            <a:endParaRPr lang="zh-CN" altLang="en-US" sz="2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还要学什么？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其它的通信方法。如：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队列、信箱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管道</a:t>
            </a:r>
            <a:endParaRPr lang="zh-CN" altLang="en-US" sz="20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4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427719"/>
            <a:ext cx="10824383" cy="4216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、存储池（请阅读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1-8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段，并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总结）</a:t>
            </a:r>
            <a:endParaRPr lang="en-US" altLang="zh-CN" sz="2000" b="1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en-US" altLang="zh-CN" sz="2000" b="1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buFontTx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可设置存储池。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存储池实际上就是一些内存缓存。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在存储池内，所有缓存都有同样的大小。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在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MultiTask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系统中，从存储池中分配一块缓存的函数是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，每个函数返回指向被分配缓存的一个指针。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的不同处：如果没有可用的缓存，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会阻塞调用它的任务，而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则会直接返回一个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释放内存缓存用函数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relbuf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>
              <a:lnSpc>
                <a:spcPct val="120000"/>
              </a:lnSpc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001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427719"/>
            <a:ext cx="10824383" cy="2346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、存储池的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endParaRPr lang="en-US" altLang="zh-CN" sz="20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Tx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为什么要设置？            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目的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>
              <a:lnSpc>
                <a:spcPct val="15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怎么做？                       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谁设置。          </a:t>
            </a:r>
          </a:p>
          <a:p>
            <a:pPr>
              <a:lnSpc>
                <a:spcPct val="15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做什么？                       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那些参数。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Line 12"/>
          <p:cNvSpPr>
            <a:spLocks noChangeShapeType="1"/>
          </p:cNvSpPr>
          <p:nvPr/>
        </p:nvSpPr>
        <p:spPr bwMode="auto">
          <a:xfrm>
            <a:off x="2861020" y="2636324"/>
            <a:ext cx="7254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Line 13"/>
          <p:cNvSpPr>
            <a:spLocks noChangeShapeType="1"/>
          </p:cNvSpPr>
          <p:nvPr/>
        </p:nvSpPr>
        <p:spPr bwMode="auto">
          <a:xfrm>
            <a:off x="2864195" y="3064949"/>
            <a:ext cx="7254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>
            <a:off x="2886420" y="3522149"/>
            <a:ext cx="7254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14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pic>
        <p:nvPicPr>
          <p:cNvPr id="8" name="Picture 2" descr="t07-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40542" y="1231686"/>
            <a:ext cx="5283200" cy="4903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9147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pic>
        <p:nvPicPr>
          <p:cNvPr id="5" name="Picture 2" descr="t07-11(1)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4377" y="1532924"/>
            <a:ext cx="4445000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 descr="t07-11(2)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99377" y="1532923"/>
            <a:ext cx="4607866" cy="412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465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427719"/>
            <a:ext cx="10824383" cy="2714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程序运用的两个规则</a:t>
            </a:r>
            <a:r>
              <a:rPr lang="zh-CN" altLang="en-US" sz="24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中断程序不能调用任何可能会阻塞调用者的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中断程序不能调用任何可能会引起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切换任务的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函数，除非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知道是一个中断程序而不是任务，且正在执行中。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772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应用实例分析</a:t>
            </a:r>
          </a:p>
        </p:txBody>
      </p:sp>
      <p:pic>
        <p:nvPicPr>
          <p:cNvPr id="5" name="Picture 5" descr="t07-1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43045" y="1571169"/>
            <a:ext cx="3979608" cy="4721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9" descr="t07-1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63332" y="1571169"/>
            <a:ext cx="5279713" cy="4721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2084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应用实例分析</a:t>
            </a:r>
          </a:p>
        </p:txBody>
      </p:sp>
      <p:pic>
        <p:nvPicPr>
          <p:cNvPr id="8" name="Picture 3" descr="t07-1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50831" y="1919288"/>
            <a:ext cx="7441982" cy="35423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5187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应用实例分析</a:t>
            </a:r>
          </a:p>
        </p:txBody>
      </p:sp>
      <p:pic>
        <p:nvPicPr>
          <p:cNvPr id="6" name="Picture 2" descr="t07-1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66202" y="1902983"/>
            <a:ext cx="7064976" cy="3621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3876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应用实例分析</a:t>
            </a:r>
          </a:p>
        </p:txBody>
      </p:sp>
      <p:pic>
        <p:nvPicPr>
          <p:cNvPr id="8" name="Picture 2" descr="t07-1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1195" y="1929112"/>
            <a:ext cx="7946787" cy="3590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0907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应用实例分析</a:t>
            </a:r>
          </a:p>
        </p:txBody>
      </p:sp>
      <p:pic>
        <p:nvPicPr>
          <p:cNvPr id="6" name="Picture 2" descr="t07-1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58722" y="1926882"/>
            <a:ext cx="7592311" cy="34441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8540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实例分析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Group 12"/>
          <p:cNvGrpSpPr>
            <a:grpSpLocks/>
          </p:cNvGrpSpPr>
          <p:nvPr/>
        </p:nvGrpSpPr>
        <p:grpSpPr bwMode="auto">
          <a:xfrm>
            <a:off x="2375974" y="1792759"/>
            <a:ext cx="7496175" cy="4371975"/>
            <a:chOff x="381" y="984"/>
            <a:chExt cx="4722" cy="2754"/>
          </a:xfrm>
        </p:grpSpPr>
        <p:grpSp>
          <p:nvGrpSpPr>
            <p:cNvPr id="7" name="Group 7"/>
            <p:cNvGrpSpPr>
              <a:grpSpLocks/>
            </p:cNvGrpSpPr>
            <p:nvPr/>
          </p:nvGrpSpPr>
          <p:grpSpPr bwMode="auto">
            <a:xfrm>
              <a:off x="381" y="984"/>
              <a:ext cx="4722" cy="2754"/>
              <a:chOff x="381" y="984"/>
              <a:chExt cx="4722" cy="2754"/>
            </a:xfrm>
          </p:grpSpPr>
          <p:pic>
            <p:nvPicPr>
              <p:cNvPr id="11" name="Picture 5" descr="t01-07(1)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81" y="984"/>
                <a:ext cx="2690" cy="27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4" name="Picture 6" descr="t07-01(2)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2959" y="986"/>
                <a:ext cx="2144" cy="275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1152" y="2277"/>
              <a:ext cx="1280" cy="0"/>
            </a:xfrm>
            <a:prstGeom prst="line">
              <a:avLst/>
            </a:prstGeom>
            <a:noFill/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3504" y="1285"/>
              <a:ext cx="1107" cy="0"/>
            </a:xfrm>
            <a:prstGeom prst="line">
              <a:avLst/>
            </a:prstGeom>
            <a:noFill/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3332" y="1870"/>
              <a:ext cx="1280" cy="0"/>
            </a:xfrm>
            <a:prstGeom prst="line">
              <a:avLst/>
            </a:prstGeom>
            <a:noFill/>
            <a:ln w="9525">
              <a:solidFill>
                <a:srgbClr val="3333F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" name="Line 13"/>
          <p:cNvSpPr>
            <a:spLocks noChangeShapeType="1"/>
          </p:cNvSpPr>
          <p:nvPr/>
        </p:nvSpPr>
        <p:spPr bwMode="auto">
          <a:xfrm flipH="1">
            <a:off x="8883136" y="3437409"/>
            <a:ext cx="434975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2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 RTOS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环境中的中断程序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642687" y="1025203"/>
            <a:ext cx="1082438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和多层中断嵌套</a:t>
            </a:r>
          </a:p>
        </p:txBody>
      </p:sp>
      <p:pic>
        <p:nvPicPr>
          <p:cNvPr id="8" name="Picture 3" descr="t07-1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76690" y="1711213"/>
            <a:ext cx="6556375" cy="400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6478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本章作业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819664" y="1509583"/>
            <a:ext cx="10589741" cy="26010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P.135:  2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P.136:  3, 4, 6, 7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补充作业：查阅双音多频芯片资料，简要说明其工作原理。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060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2250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7.1.1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应用细节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642688" y="1765434"/>
            <a:ext cx="10742004" cy="36389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初始化队列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使用多个队列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队列已满的处理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队列无数据的处理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写入数据量的不一致 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请阅读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P.113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的图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7-2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的程序。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262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2558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7.1.2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指针和队列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642688" y="1856086"/>
            <a:ext cx="10742004" cy="3231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刚才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这个程序主要表明了什么技术或方法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程序允许每次调用时将一个无类型的指针写入一个队列。</a:t>
            </a: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</a:t>
            </a:r>
            <a:r>
              <a:rPr lang="zh-CN" altLang="en-US" sz="2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程序还有什么提示</a:t>
            </a:r>
            <a:r>
              <a:rPr lang="zh-CN" altLang="en-US" sz="2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这个程序同时也显示了发送小量数据的常用的编码方法：将数据映射成无类型指针。</a:t>
            </a: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endParaRPr lang="zh-CN" altLang="en-US" sz="20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706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2558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7.1.2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指针和队列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t07-0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41739" y="842405"/>
            <a:ext cx="4462462" cy="595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7" name="Group 9"/>
          <p:cNvGrpSpPr>
            <a:grpSpLocks/>
          </p:cNvGrpSpPr>
          <p:nvPr/>
        </p:nvGrpSpPr>
        <p:grpSpPr bwMode="auto">
          <a:xfrm>
            <a:off x="7904164" y="3104597"/>
            <a:ext cx="2974975" cy="369888"/>
            <a:chOff x="3635" y="1691"/>
            <a:chExt cx="1874" cy="233"/>
          </a:xfrm>
        </p:grpSpPr>
        <p:sp>
          <p:nvSpPr>
            <p:cNvPr id="8" name="Line 3"/>
            <p:cNvSpPr>
              <a:spLocks noChangeShapeType="1"/>
            </p:cNvSpPr>
            <p:nvPr/>
          </p:nvSpPr>
          <p:spPr bwMode="auto">
            <a:xfrm>
              <a:off x="3635" y="1829"/>
              <a:ext cx="229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928" y="1691"/>
              <a:ext cx="1581" cy="233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分配新的数据缓冲区</a:t>
              </a:r>
            </a:p>
          </p:txBody>
        </p:sp>
      </p:grpSp>
      <p:grpSp>
        <p:nvGrpSpPr>
          <p:cNvPr id="10" name="Group 10"/>
          <p:cNvGrpSpPr>
            <a:grpSpLocks/>
          </p:cNvGrpSpPr>
          <p:nvPr/>
        </p:nvGrpSpPr>
        <p:grpSpPr bwMode="auto">
          <a:xfrm>
            <a:off x="7227889" y="3649107"/>
            <a:ext cx="3663950" cy="728663"/>
            <a:chOff x="3209" y="2034"/>
            <a:chExt cx="2308" cy="459"/>
          </a:xfrm>
        </p:grpSpPr>
        <p:sp>
          <p:nvSpPr>
            <p:cNvPr id="11" name="Line 5"/>
            <p:cNvSpPr>
              <a:spLocks noChangeShapeType="1"/>
            </p:cNvSpPr>
            <p:nvPr/>
          </p:nvSpPr>
          <p:spPr bwMode="auto">
            <a:xfrm>
              <a:off x="3209" y="2289"/>
              <a:ext cx="810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Text Box 6"/>
            <p:cNvSpPr txBox="1">
              <a:spLocks noChangeArrowheads="1"/>
            </p:cNvSpPr>
            <p:nvPr/>
          </p:nvSpPr>
          <p:spPr bwMode="auto">
            <a:xfrm>
              <a:off x="4064" y="2034"/>
              <a:ext cx="1453" cy="459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120000"/>
                </a:lnSpc>
                <a:spcBef>
                  <a:spcPct val="50000"/>
                </a:spcBef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把指向该数据缓冲区的指针写入队列</a:t>
              </a:r>
            </a:p>
          </p:txBody>
        </p:sp>
      </p:grpSp>
      <p:grpSp>
        <p:nvGrpSpPr>
          <p:cNvPr id="15" name="Group 12"/>
          <p:cNvGrpSpPr>
            <a:grpSpLocks/>
          </p:cNvGrpSpPr>
          <p:nvPr/>
        </p:nvGrpSpPr>
        <p:grpSpPr bwMode="auto">
          <a:xfrm>
            <a:off x="5521326" y="4206320"/>
            <a:ext cx="2784475" cy="1062038"/>
            <a:chOff x="2134" y="2385"/>
            <a:chExt cx="1754" cy="669"/>
          </a:xfrm>
        </p:grpSpPr>
        <p:sp>
          <p:nvSpPr>
            <p:cNvPr id="16" name="Line 7"/>
            <p:cNvSpPr>
              <a:spLocks noChangeShapeType="1"/>
            </p:cNvSpPr>
            <p:nvPr/>
          </p:nvSpPr>
          <p:spPr bwMode="auto">
            <a:xfrm>
              <a:off x="2134" y="2604"/>
              <a:ext cx="401" cy="1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 Box 8"/>
            <p:cNvSpPr txBox="1">
              <a:spLocks noChangeArrowheads="1"/>
            </p:cNvSpPr>
            <p:nvPr/>
          </p:nvSpPr>
          <p:spPr bwMode="auto">
            <a:xfrm>
              <a:off x="2618" y="2385"/>
              <a:ext cx="1270" cy="669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120000"/>
                </a:lnSpc>
                <a:spcBef>
                  <a:spcPct val="50000"/>
                </a:spcBef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从队列中读入指针、比较温度和释放数据缓冲区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582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7.1.3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 箱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8" y="1856086"/>
            <a:ext cx="10742004" cy="4450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信箱和队列非常相似。</a:t>
            </a:r>
          </a:p>
          <a:p>
            <a:pPr marL="342900" indent="-342900"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marL="342900" indent="-342900">
              <a:lnSpc>
                <a:spcPct val="120000"/>
              </a:lnSpc>
            </a:pPr>
            <a:r>
              <a:rPr lang="zh-CN" altLang="en-US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基本函数有：</a:t>
            </a:r>
          </a:p>
          <a:p>
            <a:pPr marL="342900" indent="-342900"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创建信箱</a:t>
            </a:r>
          </a:p>
          <a:p>
            <a:pPr marL="342900" indent="-342900"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读取信箱</a:t>
            </a:r>
          </a:p>
          <a:p>
            <a:pPr marL="342900" indent="-342900"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写入信箱</a:t>
            </a:r>
          </a:p>
          <a:p>
            <a:pPr marL="342900" indent="-342900"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marL="342900" indent="-342900">
              <a:lnSpc>
                <a:spcPct val="120000"/>
              </a:lnSpc>
            </a:pPr>
            <a:r>
              <a:rPr lang="zh-CN" altLang="en-US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更高级的函数包括：（部分</a:t>
            </a:r>
            <a:r>
              <a:rPr lang="en-US" altLang="zh-CN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具有）</a:t>
            </a:r>
          </a:p>
          <a:p>
            <a:pPr marL="342900" indent="-342900"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检测信箱是否有信息</a:t>
            </a:r>
          </a:p>
          <a:p>
            <a:pPr marL="342900" indent="-342900">
              <a:lnSpc>
                <a:spcPct val="120000"/>
              </a:lnSpc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不需要时销毁信箱</a:t>
            </a: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</a:pP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044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7.1.3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 箱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8" y="1856086"/>
            <a:ext cx="10742004" cy="2769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信箱的实现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单个信箱内消息数量有一条或多条的限制；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单个信箱内消息数量没有限制，但各信箱消息总数有限制；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可以指定消息的优先级。</a:t>
            </a:r>
          </a:p>
          <a:p>
            <a:pPr>
              <a:spcBef>
                <a:spcPct val="50000"/>
              </a:spcBef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请阅读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P.116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的程序代码。</a:t>
            </a: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464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37" y="1"/>
            <a:ext cx="8171234" cy="73930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消息队列、信箱和管道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08" y="85447"/>
            <a:ext cx="1754654" cy="58488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2688" y="1066862"/>
            <a:ext cx="1726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7.1.4 </a:t>
            </a: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 道</a:t>
            </a:r>
            <a:endParaRPr lang="zh-CN" altLang="en-US" sz="24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642687" y="1856086"/>
            <a:ext cx="11162135" cy="218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管道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与队列也非常相似。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也自带创建、读出、写入管道的函数。有些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可能有以下变化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</a:pP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有些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允许写入管道的消息长度不限；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有些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的管道完全是面向字节的；</a:t>
            </a:r>
          </a:p>
          <a:p>
            <a:pPr>
              <a:lnSpc>
                <a:spcPct val="120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有些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RTOS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使用标准的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的库函数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fread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fwrite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来读出、写入管道。</a:t>
            </a: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068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3821</TotalTime>
  <Words>1425</Words>
  <Application>Microsoft Office PowerPoint</Application>
  <PresentationFormat>宽屏</PresentationFormat>
  <Paragraphs>170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7" baseType="lpstr">
      <vt:lpstr>宋体</vt:lpstr>
      <vt:lpstr>微软雅黑</vt:lpstr>
      <vt:lpstr>Arial</vt:lpstr>
      <vt:lpstr>Calibri</vt:lpstr>
      <vt:lpstr>Calibri Light</vt:lpstr>
      <vt:lpstr>Office 主题</vt:lpstr>
      <vt:lpstr>第 7 章  操作系统服务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7.1 消息队列、信箱和管道</vt:lpstr>
      <vt:lpstr>7.2 定时器函数</vt:lpstr>
      <vt:lpstr>7.2 定时器函数</vt:lpstr>
      <vt:lpstr>7.2 定时器函数</vt:lpstr>
      <vt:lpstr>7.2 定时器函数</vt:lpstr>
      <vt:lpstr>7.2 定时器函数</vt:lpstr>
      <vt:lpstr>7.2 定时器函数</vt:lpstr>
      <vt:lpstr>7.3 事 件</vt:lpstr>
      <vt:lpstr>7.3 事 件</vt:lpstr>
      <vt:lpstr>7.4 存储管理</vt:lpstr>
      <vt:lpstr>7.4 存储管理</vt:lpstr>
      <vt:lpstr>7.4 存储管理</vt:lpstr>
      <vt:lpstr>7.4 存储管理</vt:lpstr>
      <vt:lpstr>7.5 RTOS环境中的中断程序</vt:lpstr>
      <vt:lpstr>7.5 RTOS环境中的中断程序</vt:lpstr>
      <vt:lpstr>7.5 RTOS环境中的中断程序</vt:lpstr>
      <vt:lpstr>7.5 RTOS环境中的中断程序</vt:lpstr>
      <vt:lpstr>7.5 RTOS环境中的中断程序</vt:lpstr>
      <vt:lpstr>7.5 RTOS环境中的中断程序</vt:lpstr>
      <vt:lpstr>7.5 RTOS环境中的中断程序</vt:lpstr>
      <vt:lpstr>本章作业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曹中华</dc:creator>
  <cp:lastModifiedBy>曹中华</cp:lastModifiedBy>
  <cp:revision>401</cp:revision>
  <dcterms:created xsi:type="dcterms:W3CDTF">2019-08-27T08:17:17Z</dcterms:created>
  <dcterms:modified xsi:type="dcterms:W3CDTF">2019-10-12T08:39:29Z</dcterms:modified>
</cp:coreProperties>
</file>

<file path=docProps/thumbnail.jpeg>
</file>